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0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326E-D14B-4535-8899-774C6697BDF8}" type="datetimeFigureOut">
              <a:rPr kumimoji="1" lang="ja-JP" altLang="en-US" smtClean="0"/>
              <a:t>2016/2/24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D486-F6ED-4699-99DA-7E002F997D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079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326E-D14B-4535-8899-774C6697BDF8}" type="datetimeFigureOut">
              <a:rPr kumimoji="1" lang="ja-JP" altLang="en-US" smtClean="0"/>
              <a:t>2016/2/24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D486-F6ED-4699-99DA-7E002F997D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393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326E-D14B-4535-8899-774C6697BDF8}" type="datetimeFigureOut">
              <a:rPr kumimoji="1" lang="ja-JP" altLang="en-US" smtClean="0"/>
              <a:t>2016/2/24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D486-F6ED-4699-99DA-7E002F997D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383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326E-D14B-4535-8899-774C6697BDF8}" type="datetimeFigureOut">
              <a:rPr kumimoji="1" lang="ja-JP" altLang="en-US" smtClean="0"/>
              <a:t>2016/2/24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D486-F6ED-4699-99DA-7E002F997D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108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326E-D14B-4535-8899-774C6697BDF8}" type="datetimeFigureOut">
              <a:rPr kumimoji="1" lang="ja-JP" altLang="en-US" smtClean="0"/>
              <a:t>2016/2/24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D486-F6ED-4699-99DA-7E002F997D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58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326E-D14B-4535-8899-774C6697BDF8}" type="datetimeFigureOut">
              <a:rPr kumimoji="1" lang="ja-JP" altLang="en-US" smtClean="0"/>
              <a:t>2016/2/24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D486-F6ED-4699-99DA-7E002F997D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789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326E-D14B-4535-8899-774C6697BDF8}" type="datetimeFigureOut">
              <a:rPr kumimoji="1" lang="ja-JP" altLang="en-US" smtClean="0"/>
              <a:t>2016/2/24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D486-F6ED-4699-99DA-7E002F997D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38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326E-D14B-4535-8899-774C6697BDF8}" type="datetimeFigureOut">
              <a:rPr kumimoji="1" lang="ja-JP" altLang="en-US" smtClean="0"/>
              <a:t>2016/2/24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D486-F6ED-4699-99DA-7E002F997D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852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326E-D14B-4535-8899-774C6697BDF8}" type="datetimeFigureOut">
              <a:rPr kumimoji="1" lang="ja-JP" altLang="en-US" smtClean="0"/>
              <a:t>2016/2/24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D486-F6ED-4699-99DA-7E002F997D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7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326E-D14B-4535-8899-774C6697BDF8}" type="datetimeFigureOut">
              <a:rPr kumimoji="1" lang="ja-JP" altLang="en-US" smtClean="0"/>
              <a:t>2016/2/24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D486-F6ED-4699-99DA-7E002F997D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92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7326E-D14B-4535-8899-774C6697BDF8}" type="datetimeFigureOut">
              <a:rPr kumimoji="1" lang="ja-JP" altLang="en-US" smtClean="0"/>
              <a:t>2016/2/24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FD486-F6ED-4699-99DA-7E002F997D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44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7326E-D14B-4535-8899-774C6697BDF8}" type="datetimeFigureOut">
              <a:rPr kumimoji="1" lang="ja-JP" altLang="en-US" smtClean="0"/>
              <a:t>2016/2/24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D486-F6ED-4699-99DA-7E002F997D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96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円/楕円 2"/>
          <p:cNvSpPr/>
          <p:nvPr/>
        </p:nvSpPr>
        <p:spPr>
          <a:xfrm>
            <a:off x="9079469" y="3399614"/>
            <a:ext cx="2303172" cy="20863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 smtClean="0">
              <a:latin typeface="Century" panose="02040604050505020304" pitchFamily="18" charset="0"/>
            </a:endParaRPr>
          </a:p>
          <a:p>
            <a:pPr algn="ctr"/>
            <a:endParaRPr lang="en-US" altLang="ja-JP" sz="1200" b="1" dirty="0" smtClean="0">
              <a:solidFill>
                <a:srgbClr val="FFFF00"/>
              </a:solidFill>
              <a:latin typeface="Century" panose="02040604050505020304" pitchFamily="18" charset="0"/>
            </a:endParaRPr>
          </a:p>
          <a:p>
            <a:pPr algn="ctr"/>
            <a:r>
              <a:rPr lang="en-US" altLang="ja-JP" sz="1400" b="1" dirty="0" smtClean="0">
                <a:solidFill>
                  <a:srgbClr val="FFFF00"/>
                </a:solidFill>
                <a:latin typeface="Century" panose="02040604050505020304" pitchFamily="18" charset="0"/>
              </a:rPr>
              <a:t>IMC </a:t>
            </a:r>
            <a:r>
              <a:rPr lang="en-US" altLang="ja-JP" sz="1400" b="1" dirty="0">
                <a:solidFill>
                  <a:srgbClr val="FFFF00"/>
                </a:solidFill>
                <a:latin typeface="Century" panose="02040604050505020304" pitchFamily="18" charset="0"/>
              </a:rPr>
              <a:t>2016 </a:t>
            </a:r>
            <a:r>
              <a:rPr lang="en-US" altLang="ja-JP" sz="1400" b="1" dirty="0" smtClean="0">
                <a:solidFill>
                  <a:srgbClr val="FFFF00"/>
                </a:solidFill>
                <a:latin typeface="Century" panose="02040604050505020304" pitchFamily="18" charset="0"/>
              </a:rPr>
              <a:t>Advisors</a:t>
            </a:r>
          </a:p>
          <a:p>
            <a:pPr algn="ctr"/>
            <a:endParaRPr lang="en-US" altLang="ja-JP" sz="1200" dirty="0" smtClean="0">
              <a:latin typeface="Century" panose="02040604050505020304" pitchFamily="18" charset="0"/>
            </a:endParaRPr>
          </a:p>
          <a:p>
            <a:pPr algn="ctr"/>
            <a:endParaRPr lang="en-US" altLang="ja-JP" sz="1200" dirty="0" smtClean="0">
              <a:latin typeface="Century" panose="02040604050505020304" pitchFamily="18" charset="0"/>
            </a:endParaRPr>
          </a:p>
          <a:p>
            <a:pPr algn="ctr"/>
            <a:endParaRPr lang="en-US" altLang="ja-JP" sz="1200" dirty="0" smtClean="0">
              <a:latin typeface="Century" panose="02040604050505020304" pitchFamily="18" charset="0"/>
            </a:endParaRPr>
          </a:p>
          <a:p>
            <a:pPr algn="ctr"/>
            <a:r>
              <a:rPr lang="en-US" altLang="ja-JP" dirty="0" smtClean="0">
                <a:latin typeface="Century" panose="02040604050505020304" pitchFamily="18" charset="0"/>
              </a:rPr>
              <a:t>  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732347" y="5756856"/>
            <a:ext cx="173730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Century" panose="02040604050505020304" pitchFamily="18" charset="0"/>
              </a:rPr>
              <a:t>Sponsors   Foundations 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257016" y="5756856"/>
            <a:ext cx="178935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>
                <a:latin typeface="Century" panose="02040604050505020304" pitchFamily="18" charset="0"/>
              </a:rPr>
              <a:t>Toyota City</a:t>
            </a:r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638800" y="5756856"/>
            <a:ext cx="16506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>
                <a:latin typeface="Century" panose="02040604050505020304" pitchFamily="18" charset="0"/>
              </a:rPr>
              <a:t>Nagoya City</a:t>
            </a:r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881871" y="5756856"/>
            <a:ext cx="16356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>
                <a:latin typeface="Century" panose="02040604050505020304" pitchFamily="18" charset="0"/>
              </a:rPr>
              <a:t>Aichi Prefecture</a:t>
            </a:r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10109915" y="5756856"/>
            <a:ext cx="164849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latin typeface="Century" panose="02040604050505020304" pitchFamily="18" charset="0"/>
              </a:rPr>
              <a:t>Ministries</a:t>
            </a:r>
            <a:r>
              <a:rPr lang="en-US" altLang="ja-JP" sz="1400" dirty="0" smtClean="0">
                <a:latin typeface="Century" panose="02040604050505020304" pitchFamily="18" charset="0"/>
              </a:rPr>
              <a:t> of the Government of Japan </a:t>
            </a:r>
            <a:endParaRPr kumimoji="1" lang="ja-JP" altLang="en-US" sz="1400" dirty="0"/>
          </a:p>
        </p:txBody>
      </p:sp>
      <p:sp>
        <p:nvSpPr>
          <p:cNvPr id="11" name="角丸四角形 10"/>
          <p:cNvSpPr/>
          <p:nvPr/>
        </p:nvSpPr>
        <p:spPr>
          <a:xfrm>
            <a:off x="8351949" y="399244"/>
            <a:ext cx="2839792" cy="9272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Century" panose="02040604050505020304" pitchFamily="18" charset="0"/>
              </a:rPr>
              <a:t>International Metropolis </a:t>
            </a:r>
            <a:r>
              <a:rPr lang="en-US" altLang="ja-JP" dirty="0" smtClean="0">
                <a:latin typeface="Century" panose="02040604050505020304" pitchFamily="18" charset="0"/>
              </a:rPr>
              <a:t>Headquarter </a:t>
            </a:r>
          </a:p>
          <a:p>
            <a:pPr algn="ctr"/>
            <a:r>
              <a:rPr lang="en-US" altLang="ja-JP" dirty="0" smtClean="0">
                <a:latin typeface="Century" panose="02040604050505020304" pitchFamily="18" charset="0"/>
              </a:rPr>
              <a:t>in </a:t>
            </a:r>
            <a:r>
              <a:rPr lang="en-US" altLang="ja-JP" dirty="0" err="1" smtClean="0">
                <a:latin typeface="Century" panose="02040604050505020304" pitchFamily="18" charset="0"/>
              </a:rPr>
              <a:t>Otawa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 flipH="1">
            <a:off x="8947595" y="2017416"/>
            <a:ext cx="2089598" cy="957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 smtClean="0">
              <a:latin typeface="Century" panose="02040604050505020304" pitchFamily="18" charset="0"/>
            </a:endParaRPr>
          </a:p>
          <a:p>
            <a:pPr algn="ctr"/>
            <a:r>
              <a:rPr lang="en-US" altLang="ja-JP" dirty="0" smtClean="0">
                <a:latin typeface="Century" panose="02040604050505020304" pitchFamily="18" charset="0"/>
              </a:rPr>
              <a:t>Metropolis Asia</a:t>
            </a:r>
          </a:p>
          <a:p>
            <a:pPr algn="ctr"/>
            <a:endParaRPr lang="en-US" altLang="ja-JP" dirty="0" smtClean="0">
              <a:latin typeface="Century" panose="02040604050505020304" pitchFamily="18" charset="0"/>
            </a:endParaRPr>
          </a:p>
          <a:p>
            <a:pPr algn="ctr"/>
            <a:r>
              <a:rPr lang="en-US" altLang="ja-JP" sz="1600" dirty="0">
                <a:latin typeface="Century" panose="02040604050505020304" pitchFamily="18" charset="0"/>
              </a:rPr>
              <a:t>i</a:t>
            </a:r>
            <a:r>
              <a:rPr lang="en-US" altLang="ja-JP" sz="1600" dirty="0" smtClean="0">
                <a:latin typeface="Century" panose="02040604050505020304" pitchFamily="18" charset="0"/>
              </a:rPr>
              <a:t>n </a:t>
            </a:r>
            <a:r>
              <a:rPr lang="en-US" altLang="ja-JP" sz="1600" dirty="0" smtClean="0">
                <a:latin typeface="Century" panose="02040604050505020304" pitchFamily="18" charset="0"/>
              </a:rPr>
              <a:t>Manila, Seoul and Beijing  </a:t>
            </a:r>
            <a:endParaRPr lang="en-US" altLang="ja-JP" sz="1600" dirty="0" smtClean="0">
              <a:latin typeface="Century" panose="02040604050505020304" pitchFamily="18" charset="0"/>
            </a:endParaRPr>
          </a:p>
          <a:p>
            <a:pPr algn="ctr"/>
            <a:endParaRPr kumimoji="1" lang="ja-JP" altLang="en-US" dirty="0"/>
          </a:p>
        </p:txBody>
      </p:sp>
      <p:sp>
        <p:nvSpPr>
          <p:cNvPr id="13" name="角丸四角形 12"/>
          <p:cNvSpPr/>
          <p:nvPr/>
        </p:nvSpPr>
        <p:spPr>
          <a:xfrm>
            <a:off x="4172755" y="439757"/>
            <a:ext cx="3515932" cy="886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Century" panose="02040604050505020304" pitchFamily="18" charset="0"/>
              </a:rPr>
              <a:t>International Metropolis Steering Committee</a:t>
            </a:r>
            <a:endParaRPr lang="ja-JP" altLang="en-US" dirty="0"/>
          </a:p>
        </p:txBody>
      </p:sp>
      <p:sp>
        <p:nvSpPr>
          <p:cNvPr id="14" name="角丸四角形 13"/>
          <p:cNvSpPr/>
          <p:nvPr/>
        </p:nvSpPr>
        <p:spPr>
          <a:xfrm>
            <a:off x="606917" y="3888602"/>
            <a:ext cx="1955979" cy="1108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Century" panose="02040604050505020304" pitchFamily="18" charset="0"/>
              </a:rPr>
              <a:t>International Organizations </a:t>
            </a:r>
            <a:r>
              <a:rPr kumimoji="1" lang="en-US" altLang="ja-JP" sz="1400" b="1" dirty="0" smtClean="0">
                <a:solidFill>
                  <a:srgbClr val="FFFF00"/>
                </a:solidFill>
                <a:latin typeface="Century" panose="02040604050505020304" pitchFamily="18" charset="0"/>
              </a:rPr>
              <a:t> </a:t>
            </a:r>
            <a:endParaRPr kumimoji="1" lang="ja-JP" altLang="en-US" sz="1400" b="1" dirty="0">
              <a:solidFill>
                <a:srgbClr val="FFFF00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019979" y="463638"/>
            <a:ext cx="1951953" cy="1081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>
                <a:solidFill>
                  <a:srgbClr val="FFFF00"/>
                </a:solidFill>
                <a:latin typeface="Century" panose="02040604050505020304" pitchFamily="18" charset="0"/>
              </a:rPr>
              <a:t>Universities in and around Nagoya </a:t>
            </a:r>
            <a:endParaRPr kumimoji="1" lang="ja-JP" altLang="en-US" b="1" dirty="0">
              <a:solidFill>
                <a:srgbClr val="FFFF00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606917" y="2111726"/>
            <a:ext cx="1955979" cy="12106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 dirty="0" smtClean="0">
              <a:latin typeface="Century" panose="02040604050505020304" pitchFamily="18" charset="0"/>
            </a:endParaRPr>
          </a:p>
          <a:p>
            <a:pPr algn="ctr"/>
            <a:r>
              <a:rPr lang="en-US" altLang="ja-JP" sz="16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International Committee </a:t>
            </a:r>
          </a:p>
          <a:p>
            <a:pPr algn="ctr"/>
            <a:r>
              <a:rPr lang="en-US" altLang="ja-JP" sz="1400" b="1" dirty="0" smtClean="0">
                <a:solidFill>
                  <a:srgbClr val="FFFF00"/>
                </a:solidFill>
                <a:latin typeface="Century" panose="02040604050505020304" pitchFamily="18" charset="0"/>
              </a:rPr>
              <a:t>Japan </a:t>
            </a:r>
            <a:r>
              <a:rPr lang="en-US" altLang="ja-JP" sz="1400" b="1" dirty="0">
                <a:solidFill>
                  <a:srgbClr val="FFFF00"/>
                </a:solidFill>
                <a:latin typeface="Century" panose="02040604050505020304" pitchFamily="18" charset="0"/>
              </a:rPr>
              <a:t>Association for Migration policy </a:t>
            </a:r>
            <a:r>
              <a:rPr lang="en-US" altLang="ja-JP" sz="1400" b="1" dirty="0" smtClean="0">
                <a:solidFill>
                  <a:srgbClr val="FFFF00"/>
                </a:solidFill>
                <a:latin typeface="Century" panose="02040604050505020304" pitchFamily="18" charset="0"/>
              </a:rPr>
              <a:t>Studies (JAMPS)   </a:t>
            </a:r>
            <a:r>
              <a:rPr lang="en-US" altLang="ja-JP" sz="1400" b="1" dirty="0">
                <a:latin typeface="Century" panose="02040604050505020304" pitchFamily="18" charset="0"/>
              </a:rPr>
              <a:t/>
            </a:r>
            <a:br>
              <a:rPr lang="en-US" altLang="ja-JP" sz="1400" b="1" dirty="0">
                <a:latin typeface="Century" panose="02040604050505020304" pitchFamily="18" charset="0"/>
              </a:rPr>
            </a:br>
            <a:endParaRPr kumimoji="1" lang="ja-JP" altLang="en-US" sz="1400" b="1" dirty="0"/>
          </a:p>
        </p:txBody>
      </p:sp>
      <p:sp>
        <p:nvSpPr>
          <p:cNvPr id="17" name="円/楕円 16"/>
          <p:cNvSpPr/>
          <p:nvPr/>
        </p:nvSpPr>
        <p:spPr>
          <a:xfrm>
            <a:off x="4172755" y="1621229"/>
            <a:ext cx="3709116" cy="28284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>
                <a:latin typeface="Century" panose="02040604050505020304" pitchFamily="18" charset="0"/>
              </a:rPr>
              <a:t> </a:t>
            </a:r>
          </a:p>
          <a:p>
            <a:pPr algn="ctr"/>
            <a:endParaRPr lang="en-US" altLang="ja-JP" sz="1050" dirty="0" smtClean="0">
              <a:latin typeface="Century" panose="02040604050505020304" pitchFamily="18" charset="0"/>
            </a:endParaRPr>
          </a:p>
          <a:p>
            <a:pPr algn="ctr"/>
            <a:endParaRPr lang="en-US" altLang="ja-JP" sz="1050" dirty="0" smtClean="0">
              <a:latin typeface="Century" panose="02040604050505020304" pitchFamily="18" charset="0"/>
            </a:endParaRPr>
          </a:p>
          <a:p>
            <a:pPr algn="ctr"/>
            <a:endParaRPr lang="en-US" altLang="ja-JP" sz="1050" dirty="0" smtClean="0">
              <a:latin typeface="Century" panose="02040604050505020304" pitchFamily="18" charset="0"/>
            </a:endParaRPr>
          </a:p>
          <a:p>
            <a:pPr algn="ctr"/>
            <a:endParaRPr lang="en-US" altLang="ja-JP" sz="1400" b="1" dirty="0" smtClean="0">
              <a:solidFill>
                <a:srgbClr val="FFFF00"/>
              </a:solidFill>
              <a:latin typeface="Century" panose="02040604050505020304" pitchFamily="18" charset="0"/>
            </a:endParaRPr>
          </a:p>
          <a:p>
            <a:pPr algn="ctr"/>
            <a:endParaRPr lang="en-US" altLang="ja-JP" sz="2000" b="1" dirty="0">
              <a:solidFill>
                <a:srgbClr val="FFFF00"/>
              </a:solidFill>
              <a:latin typeface="Century" panose="02040604050505020304" pitchFamily="18" charset="0"/>
            </a:endParaRPr>
          </a:p>
          <a:p>
            <a:pPr algn="ctr"/>
            <a:r>
              <a:rPr lang="en-US" altLang="ja-JP" sz="1600" b="1" dirty="0" smtClean="0">
                <a:solidFill>
                  <a:srgbClr val="FFFF00"/>
                </a:solidFill>
                <a:latin typeface="Century" panose="02040604050505020304" pitchFamily="18" charset="0"/>
              </a:rPr>
              <a:t>IMC 2016  </a:t>
            </a:r>
            <a:br>
              <a:rPr lang="en-US" altLang="ja-JP" sz="1600" b="1" dirty="0" smtClean="0">
                <a:solidFill>
                  <a:srgbClr val="FFFF00"/>
                </a:solidFill>
                <a:latin typeface="Century" panose="02040604050505020304" pitchFamily="18" charset="0"/>
              </a:rPr>
            </a:br>
            <a:r>
              <a:rPr lang="en-US" altLang="ja-JP" sz="1600" b="1" dirty="0" smtClean="0">
                <a:solidFill>
                  <a:srgbClr val="FFFF00"/>
                </a:solidFill>
                <a:latin typeface="Century" panose="02040604050505020304" pitchFamily="18" charset="0"/>
              </a:rPr>
              <a:t>Organizing</a:t>
            </a:r>
            <a:r>
              <a:rPr lang="ja-JP" altLang="en-US" sz="1600" b="1" dirty="0" smtClean="0">
                <a:solidFill>
                  <a:srgbClr val="FFFF00"/>
                </a:solidFill>
                <a:latin typeface="Century" panose="02040604050505020304" pitchFamily="18" charset="0"/>
              </a:rPr>
              <a:t>　</a:t>
            </a:r>
            <a:r>
              <a:rPr lang="en-US" altLang="ja-JP" sz="1600" b="1" dirty="0" smtClean="0">
                <a:solidFill>
                  <a:srgbClr val="FFFF00"/>
                </a:solidFill>
                <a:latin typeface="Century" panose="02040604050505020304" pitchFamily="18" charset="0"/>
              </a:rPr>
              <a:t>Committee</a:t>
            </a:r>
            <a:r>
              <a:rPr lang="ja-JP" altLang="en-US" sz="1600" b="1" dirty="0" smtClean="0">
                <a:solidFill>
                  <a:srgbClr val="FFFF00"/>
                </a:solidFill>
                <a:latin typeface="Century" panose="02040604050505020304" pitchFamily="18" charset="0"/>
              </a:rPr>
              <a:t>　</a:t>
            </a:r>
            <a:endParaRPr lang="en-US" altLang="ja-JP" sz="1600" b="1" dirty="0" smtClean="0">
              <a:solidFill>
                <a:srgbClr val="FFFF00"/>
              </a:solidFill>
              <a:latin typeface="Century" panose="02040604050505020304" pitchFamily="18" charset="0"/>
            </a:endParaRPr>
          </a:p>
          <a:p>
            <a:pPr algn="ctr"/>
            <a:endParaRPr lang="en-US" altLang="ja-JP" sz="1600" dirty="0">
              <a:solidFill>
                <a:srgbClr val="FF0000"/>
              </a:solidFill>
              <a:latin typeface="Century" panose="02040604050505020304" pitchFamily="18" charset="0"/>
            </a:endParaRPr>
          </a:p>
          <a:p>
            <a:pPr algn="ctr"/>
            <a:r>
              <a:rPr lang="en-US" altLang="ja-JP" sz="1600" dirty="0" smtClean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</a:p>
          <a:p>
            <a:pPr algn="ctr"/>
            <a:endParaRPr lang="en-US" altLang="ja-JP" sz="1600" dirty="0" smtClean="0">
              <a:latin typeface="Century" panose="02040604050505020304" pitchFamily="18" charset="0"/>
            </a:endParaRPr>
          </a:p>
          <a:p>
            <a:pPr algn="ctr"/>
            <a:endParaRPr lang="en-US" altLang="ja-JP" dirty="0" smtClean="0">
              <a:latin typeface="Century" panose="02040604050505020304" pitchFamily="18" charset="0"/>
            </a:endParaRPr>
          </a:p>
          <a:p>
            <a:pPr algn="ctr"/>
            <a:r>
              <a:rPr lang="en-US" altLang="ja-JP" dirty="0" smtClean="0">
                <a:latin typeface="Century" panose="02040604050505020304" pitchFamily="18" charset="0"/>
              </a:rPr>
              <a:t>   </a:t>
            </a:r>
          </a:p>
          <a:p>
            <a:pPr algn="ctr"/>
            <a:endParaRPr kumimoji="1" lang="ja-JP" altLang="en-US" dirty="0"/>
          </a:p>
        </p:txBody>
      </p:sp>
      <p:sp>
        <p:nvSpPr>
          <p:cNvPr id="20" name="角丸四角形 19"/>
          <p:cNvSpPr/>
          <p:nvPr/>
        </p:nvSpPr>
        <p:spPr>
          <a:xfrm>
            <a:off x="3818183" y="4636393"/>
            <a:ext cx="4803013" cy="953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 smtClean="0">
              <a:solidFill>
                <a:srgbClr val="C00000"/>
              </a:solidFill>
              <a:latin typeface="Century" panose="02040604050505020304" pitchFamily="18" charset="0"/>
            </a:endParaRPr>
          </a:p>
          <a:p>
            <a:pPr algn="ctr"/>
            <a:endParaRPr lang="en-US" altLang="ja-JP" dirty="0" smtClean="0">
              <a:solidFill>
                <a:srgbClr val="C00000"/>
              </a:solidFill>
              <a:latin typeface="Century" panose="02040604050505020304" pitchFamily="18" charset="0"/>
            </a:endParaRPr>
          </a:p>
          <a:p>
            <a:pPr algn="ctr"/>
            <a:endParaRPr lang="en-US" altLang="ja-JP" dirty="0" smtClean="0">
              <a:solidFill>
                <a:srgbClr val="C00000"/>
              </a:solidFill>
              <a:latin typeface="Century" panose="02040604050505020304" pitchFamily="18" charset="0"/>
            </a:endParaRPr>
          </a:p>
          <a:p>
            <a:pPr algn="ctr"/>
            <a:endParaRPr lang="en-US" altLang="ja-JP" sz="1600" b="1" dirty="0">
              <a:solidFill>
                <a:srgbClr val="FFFF00"/>
              </a:solidFill>
              <a:latin typeface="Century" panose="02040604050505020304" pitchFamily="18" charset="0"/>
            </a:endParaRPr>
          </a:p>
          <a:p>
            <a:pPr algn="ctr"/>
            <a:r>
              <a:rPr lang="en-US" altLang="ja-JP" sz="1600" b="1" dirty="0" smtClean="0">
                <a:solidFill>
                  <a:srgbClr val="FFFF00"/>
                </a:solidFill>
                <a:latin typeface="Century" panose="02040604050505020304" pitchFamily="18" charset="0"/>
              </a:rPr>
              <a:t>IMC2016  Secretariat</a:t>
            </a:r>
          </a:p>
          <a:p>
            <a:pPr algn="ctr"/>
            <a:r>
              <a:rPr lang="ja-JP" altLang="en-US" sz="1600" b="1" dirty="0">
                <a:solidFill>
                  <a:srgbClr val="FFFF00"/>
                </a:solidFill>
                <a:latin typeface="Century" panose="02040604050505020304" pitchFamily="18" charset="0"/>
              </a:rPr>
              <a:t>　</a:t>
            </a:r>
            <a:r>
              <a:rPr lang="en-US" altLang="ja-JP" sz="1600" b="1" dirty="0" smtClean="0">
                <a:solidFill>
                  <a:srgbClr val="FFFF00"/>
                </a:solidFill>
                <a:latin typeface="Century" panose="02040604050505020304" pitchFamily="18" charset="0"/>
              </a:rPr>
              <a:t> (</a:t>
            </a:r>
            <a:r>
              <a:rPr lang="en-US" altLang="ja-JP" sz="1600" b="1" dirty="0" err="1" smtClean="0">
                <a:solidFill>
                  <a:srgbClr val="FFFF00"/>
                </a:solidFill>
                <a:latin typeface="Century" panose="02040604050505020304" pitchFamily="18" charset="0"/>
              </a:rPr>
              <a:t>Kwansei</a:t>
            </a:r>
            <a:r>
              <a:rPr lang="en-US" altLang="ja-JP" sz="1600" b="1" dirty="0" smtClean="0">
                <a:solidFill>
                  <a:srgbClr val="FFFF00"/>
                </a:solidFill>
                <a:latin typeface="Century" panose="02040604050505020304" pitchFamily="18" charset="0"/>
              </a:rPr>
              <a:t> </a:t>
            </a:r>
            <a:r>
              <a:rPr lang="en-US" altLang="ja-JP" sz="1600" b="1" dirty="0" err="1" smtClean="0">
                <a:solidFill>
                  <a:srgbClr val="FFFF00"/>
                </a:solidFill>
                <a:latin typeface="Century" panose="02040604050505020304" pitchFamily="18" charset="0"/>
              </a:rPr>
              <a:t>Gajuin</a:t>
            </a:r>
            <a:r>
              <a:rPr lang="en-US" altLang="ja-JP" sz="1600" b="1" dirty="0" smtClean="0">
                <a:solidFill>
                  <a:srgbClr val="FFFF00"/>
                </a:solidFill>
                <a:latin typeface="Century" panose="02040604050505020304" pitchFamily="18" charset="0"/>
              </a:rPr>
              <a:t> University) </a:t>
            </a:r>
          </a:p>
          <a:p>
            <a:pPr algn="ctr"/>
            <a:r>
              <a:rPr lang="en-US" altLang="ja-JP" sz="1050" dirty="0" smtClean="0">
                <a:solidFill>
                  <a:schemeClr val="bg1"/>
                </a:solidFill>
                <a:latin typeface="Century" panose="02040604050505020304" pitchFamily="18" charset="0"/>
              </a:rPr>
              <a:t> </a:t>
            </a:r>
          </a:p>
          <a:p>
            <a:pPr algn="ctr"/>
            <a:r>
              <a:rPr lang="en-US" altLang="ja-JP" sz="1050" dirty="0" smtClean="0">
                <a:solidFill>
                  <a:srgbClr val="C00000"/>
                </a:solidFill>
                <a:latin typeface="Century" panose="02040604050505020304" pitchFamily="18" charset="0"/>
              </a:rPr>
              <a:t>  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Century" panose="02040604050505020304" pitchFamily="18" charset="0"/>
              </a:rPr>
              <a:t>              </a:t>
            </a:r>
          </a:p>
          <a:p>
            <a:pPr algn="ctr"/>
            <a:r>
              <a:rPr lang="en-US" altLang="ja-JP" dirty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endParaRPr lang="en-US" altLang="ja-JP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  <p:cxnSp>
        <p:nvCxnSpPr>
          <p:cNvPr id="22" name="直線矢印コネクタ 21"/>
          <p:cNvCxnSpPr/>
          <p:nvPr/>
        </p:nvCxnSpPr>
        <p:spPr>
          <a:xfrm flipH="1">
            <a:off x="7881871" y="2818190"/>
            <a:ext cx="1162317" cy="2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>
            <a:off x="2573427" y="2975020"/>
            <a:ext cx="15782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2469656" y="1429555"/>
            <a:ext cx="1844767" cy="1066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>
            <a:stCxn id="14" idx="3"/>
          </p:cNvCxnSpPr>
          <p:nvPr/>
        </p:nvCxnSpPr>
        <p:spPr>
          <a:xfrm flipV="1">
            <a:off x="2562896" y="3509086"/>
            <a:ext cx="1700011" cy="933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V="1">
            <a:off x="2469656" y="5432601"/>
            <a:ext cx="1348527" cy="324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>
            <a:stCxn id="5" idx="0"/>
          </p:cNvCxnSpPr>
          <p:nvPr/>
        </p:nvCxnSpPr>
        <p:spPr>
          <a:xfrm flipV="1">
            <a:off x="4151694" y="5563266"/>
            <a:ext cx="136971" cy="193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flipV="1">
            <a:off x="6464121" y="5594728"/>
            <a:ext cx="0" cy="162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>
            <a:stCxn id="8" idx="0"/>
          </p:cNvCxnSpPr>
          <p:nvPr/>
        </p:nvCxnSpPr>
        <p:spPr>
          <a:xfrm flipH="1" flipV="1">
            <a:off x="8463029" y="5594728"/>
            <a:ext cx="236650" cy="162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H="1" flipV="1">
            <a:off x="8607112" y="5347381"/>
            <a:ext cx="1491533" cy="474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endCxn id="17" idx="0"/>
          </p:cNvCxnSpPr>
          <p:nvPr/>
        </p:nvCxnSpPr>
        <p:spPr>
          <a:xfrm>
            <a:off x="6027313" y="1326522"/>
            <a:ext cx="0" cy="294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stCxn id="13" idx="3"/>
            <a:endCxn id="11" idx="1"/>
          </p:cNvCxnSpPr>
          <p:nvPr/>
        </p:nvCxnSpPr>
        <p:spPr>
          <a:xfrm flipV="1">
            <a:off x="7688687" y="862883"/>
            <a:ext cx="663262" cy="20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>
            <a:off x="7881871" y="2717033"/>
            <a:ext cx="10657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7688687" y="3644722"/>
            <a:ext cx="1493950" cy="579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>
            <a:off x="6027313" y="4449648"/>
            <a:ext cx="0" cy="2052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 flipV="1">
            <a:off x="6156101" y="1326522"/>
            <a:ext cx="0" cy="294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 flipV="1">
            <a:off x="5898524" y="4449648"/>
            <a:ext cx="0" cy="186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>
            <a:stCxn id="17" idx="7"/>
          </p:cNvCxnSpPr>
          <p:nvPr/>
        </p:nvCxnSpPr>
        <p:spPr>
          <a:xfrm flipV="1">
            <a:off x="7338684" y="1223493"/>
            <a:ext cx="1013265" cy="811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 flipH="1">
            <a:off x="7439632" y="1326522"/>
            <a:ext cx="975101" cy="778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正方形/長方形 62"/>
          <p:cNvSpPr/>
          <p:nvPr/>
        </p:nvSpPr>
        <p:spPr>
          <a:xfrm>
            <a:off x="1" y="1"/>
            <a:ext cx="120932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latin typeface="Century" panose="02040604050505020304" pitchFamily="18" charset="0"/>
              </a:rPr>
              <a:t>Organizational </a:t>
            </a:r>
            <a:r>
              <a:rPr lang="ja-JP" altLang="en-US" b="1" dirty="0" smtClean="0">
                <a:latin typeface="Century" panose="02040604050505020304" pitchFamily="18" charset="0"/>
              </a:rPr>
              <a:t>　</a:t>
            </a:r>
            <a:r>
              <a:rPr lang="en-US" altLang="ja-JP" b="1" dirty="0" smtClean="0">
                <a:latin typeface="Century" panose="02040604050505020304" pitchFamily="18" charset="0"/>
              </a:rPr>
              <a:t>Structure of International  Metropolis  Conference  in Aichi-Nagoya </a:t>
            </a:r>
            <a:r>
              <a:rPr lang="ja-JP" altLang="en-US" b="1" dirty="0" smtClean="0">
                <a:latin typeface="Century" panose="02040604050505020304" pitchFamily="18" charset="0"/>
              </a:rPr>
              <a:t>　（ＩＭＣ　２０１６） </a:t>
            </a:r>
            <a:r>
              <a:rPr lang="en-US" altLang="ja-JP" b="1" dirty="0" smtClean="0">
                <a:latin typeface="Century" panose="02040604050505020304" pitchFamily="18" charset="0"/>
              </a:rPr>
              <a:t>Draft final </a:t>
            </a:r>
            <a:r>
              <a:rPr lang="ja-JP" altLang="en-US" b="1" dirty="0" smtClean="0">
                <a:latin typeface="Century" panose="02040604050505020304" pitchFamily="18" charset="0"/>
              </a:rPr>
              <a:t> </a:t>
            </a:r>
            <a:endParaRPr lang="ja-JP" altLang="en-US" b="1" dirty="0">
              <a:latin typeface="Century" panose="02040604050505020304" pitchFamily="18" charset="0"/>
            </a:endParaRPr>
          </a:p>
        </p:txBody>
      </p:sp>
      <p:cxnSp>
        <p:nvCxnSpPr>
          <p:cNvPr id="68" name="直線コネクタ 67"/>
          <p:cNvCxnSpPr/>
          <p:nvPr/>
        </p:nvCxnSpPr>
        <p:spPr>
          <a:xfrm flipH="1">
            <a:off x="9878096" y="1326522"/>
            <a:ext cx="25758" cy="690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8569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59</Words>
  <Application>Microsoft Office PowerPoint</Application>
  <PresentationFormat>ワイド画面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井口泰</dc:creator>
  <cp:lastModifiedBy>井口泰</cp:lastModifiedBy>
  <cp:revision>22</cp:revision>
  <cp:lastPrinted>2015-02-09T05:38:52Z</cp:lastPrinted>
  <dcterms:created xsi:type="dcterms:W3CDTF">2015-02-09T02:45:32Z</dcterms:created>
  <dcterms:modified xsi:type="dcterms:W3CDTF">2016-02-24T09:10:27Z</dcterms:modified>
</cp:coreProperties>
</file>